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355" r:id="rId2"/>
    <p:sldId id="430" r:id="rId3"/>
    <p:sldId id="456" r:id="rId4"/>
    <p:sldId id="445" r:id="rId5"/>
    <p:sldId id="344" r:id="rId6"/>
    <p:sldId id="453" r:id="rId7"/>
    <p:sldId id="432" r:id="rId8"/>
    <p:sldId id="461" r:id="rId9"/>
    <p:sldId id="458" r:id="rId10"/>
    <p:sldId id="460" r:id="rId11"/>
    <p:sldId id="457" r:id="rId12"/>
    <p:sldId id="462" r:id="rId13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AC2A40"/>
    <a:srgbClr val="333300"/>
    <a:srgbClr val="008000"/>
    <a:srgbClr val="004D86"/>
    <a:srgbClr val="00FF00"/>
    <a:srgbClr val="930F25"/>
    <a:srgbClr val="9B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8757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115C2A-8325-4024-91CC-0C5846EF5FB4}" type="datetimeFigureOut">
              <a:rPr lang="ar-EG"/>
              <a:pPr>
                <a:defRPr/>
              </a:pPr>
              <a:t>06/10/1443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31158B-700C-4B97-842D-08AAE8889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0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6B20EC8-7D97-4795-834A-106B10E716AF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06302A-E0B1-4B35-ADAB-4A6FDFF9ADD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172588"/>
      </p:ext>
    </p:extLst>
  </p:cSld>
  <p:clrMapOvr>
    <a:masterClrMapping/>
  </p:clrMapOvr>
  <p:transition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8874-754C-43D8-855C-4D7533BCC2A4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F666-03D8-4E1E-B29D-95A68C6D496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16333"/>
      </p:ext>
    </p:extLst>
  </p:cSld>
  <p:clrMapOvr>
    <a:masterClrMapping/>
  </p:clrMapOvr>
  <p:transition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6E6F-22C2-49C5-9EEF-786B1B10FE2D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D61B-B06B-4AB0-ACFD-AD814050F7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769857"/>
      </p:ext>
    </p:extLst>
  </p:cSld>
  <p:clrMapOvr>
    <a:masterClrMapping/>
  </p:clrMapOvr>
  <p:transition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6F0D-CF9C-4DB2-90C6-F54913580F0B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F025-ABCC-4B86-98E8-D141AB4A4D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264282"/>
      </p:ext>
    </p:extLst>
  </p:cSld>
  <p:clrMapOvr>
    <a:masterClrMapping/>
  </p:clrMapOvr>
  <p:transition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AD952B86-CA60-496A-9CD4-A93596EB9DEC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11940-AF44-4F31-A137-908DACCDD4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795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E9045A0-F410-4F39-876C-1F6B244D32A5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ED0020-6568-418D-8C4C-5E40A7CA613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40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C11667F5-2A7B-4DC1-A8BC-357B6F527F21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367874-5C96-4DC5-BBA2-742566F5B4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69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E795813E-B6B4-4DCA-B645-A4470AC70499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060D31-47E8-4FA3-8E2F-B13449C38A4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210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F3F6-939F-4835-A425-377D7C8F592B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C90E-DC94-416C-9A97-E3D7BA3E4B2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1292525"/>
      </p:ext>
    </p:extLst>
  </p:cSld>
  <p:clrMapOvr>
    <a:masterClrMapping/>
  </p:clrMapOvr>
  <p:transition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DE1F9928-5185-4F94-868B-F73F956AE093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8DFEDC-B706-4AA8-93B2-8F3507A68C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68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61C816-900D-45A5-AEE4-843B96A710B3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7E89048-B0FB-4F40-A7CB-4DE80CE83CB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409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7DC0E2C-939F-4A1C-B0B2-FC000C103AB5}" type="datetime1">
              <a:rPr lang="ar-SA"/>
              <a:pPr>
                <a:defRPr/>
              </a:pPr>
              <a:t>06/10/1443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47B7A77-0E4D-46DB-89C4-B82A3668D8D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ransition advClick="0">
    <p:wipe dir="d"/>
  </p:transition>
  <p:hf sldNum="0"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5%27_cap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RNA_splicing" TargetMode="External"/><Relationship Id="rId4" Type="http://schemas.openxmlformats.org/officeDocument/2006/relationships/hyperlink" Target="http://en.wikipedia.org/wiki/Polyadenyl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151" b="8363"/>
          <a:stretch/>
        </p:blipFill>
        <p:spPr>
          <a:xfrm>
            <a:off x="0" y="2800350"/>
            <a:ext cx="9144000" cy="408463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43608" y="1575951"/>
            <a:ext cx="7128792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IQ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27000">
                  <a:srgbClr val="002060"/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27000">
                  <a:srgbClr val="002060"/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27000">
                    <a:srgbClr val="002060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التقانات</a:t>
            </a:r>
            <a:r>
              <a:rPr lang="ar-IQ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27000">
                    <a:srgbClr val="002060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الحياتية النباتية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27000">
                  <a:srgbClr val="002060"/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687638"/>
            <a:ext cx="9144000" cy="0"/>
          </a:xfrm>
          <a:prstGeom prst="line">
            <a:avLst/>
          </a:prstGeom>
          <a:ln w="139700" cmpd="thickThin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28860" y="5000636"/>
            <a:ext cx="4320480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أ.د. </a:t>
            </a:r>
            <a:r>
              <a:rPr lang="ar-IQ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عقيل</a:t>
            </a:r>
            <a:r>
              <a:rPr lang="ar-IQ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هادي عبد الواحد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كلية الزراعة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جامعه البصرة</a:t>
            </a:r>
            <a:endParaRPr lang="ar-E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222" name="صورة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087563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16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525525" y="324120"/>
            <a:ext cx="2160240" cy="1602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dirty="0">
                <a:solidFill>
                  <a:schemeClr val="bg1"/>
                </a:solidFill>
              </a:rPr>
              <a:t>كلية الزراعة جامعة البصرة قسم </a:t>
            </a:r>
            <a:r>
              <a:rPr lang="ar-SA" dirty="0" err="1">
                <a:solidFill>
                  <a:schemeClr val="bg1"/>
                </a:solidFill>
              </a:rPr>
              <a:t>البستنة</a:t>
            </a:r>
            <a:r>
              <a:rPr lang="ar-SA" dirty="0">
                <a:solidFill>
                  <a:schemeClr val="bg1"/>
                </a:solidFill>
              </a:rPr>
              <a:t> وهندسة الحدائق 2020   </a:t>
            </a:r>
            <a:r>
              <a:rPr lang="ar-SA" dirty="0" err="1">
                <a:solidFill>
                  <a:schemeClr val="bg1"/>
                </a:solidFill>
              </a:rPr>
              <a:t>أ</a:t>
            </a:r>
            <a:r>
              <a:rPr lang="ar-SA" dirty="0">
                <a:solidFill>
                  <a:schemeClr val="bg1"/>
                </a:solidFill>
              </a:rPr>
              <a:t>.د. </a:t>
            </a:r>
            <a:r>
              <a:rPr lang="ar-SA" dirty="0" err="1">
                <a:solidFill>
                  <a:schemeClr val="bg1"/>
                </a:solidFill>
              </a:rPr>
              <a:t>عقيل</a:t>
            </a:r>
            <a:r>
              <a:rPr lang="ar-SA" dirty="0">
                <a:solidFill>
                  <a:schemeClr val="bg1"/>
                </a:solidFill>
              </a:rPr>
              <a:t> هادي عبد الواحد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pic>
        <p:nvPicPr>
          <p:cNvPr id="18435" name="image6.gif" descr="http://genetica2012.wikispaces.com/file/view/splicing.gif/314268854/splic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8625"/>
            <a:ext cx="46434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2.gif" descr="http://www.biology.arizona.edu/molecular_bio/problem_sets/mol_genetics_of_eukaryotes/graphics/06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285875"/>
            <a:ext cx="27908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Journal of Cosm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500563"/>
            <a:ext cx="487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pic>
        <p:nvPicPr>
          <p:cNvPr id="19459" name="Picture 2" descr="Fine structure of g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8581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1763713" y="2582863"/>
            <a:ext cx="511175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4000" b="1" dirty="0">
                <a:latin typeface="Sakkal Majalla" pitchFamily="2" charset="-78"/>
                <a:cs typeface="Simple Bold Jut Out" pitchFamily="2" charset="-78"/>
              </a:rPr>
              <a:t>شكراً لحسن اصغائكم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000232" y="4286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dirty="0" smtClean="0"/>
              <a:t>عملية الاستنساخ </a:t>
            </a:r>
            <a:r>
              <a:rPr lang="ar-SA" dirty="0" err="1" smtClean="0"/>
              <a:t>ومابعد</a:t>
            </a:r>
            <a:r>
              <a:rPr lang="ar-SA" dirty="0" smtClean="0"/>
              <a:t> الاستنساخ </a:t>
            </a:r>
            <a:r>
              <a:rPr lang="en-US" i="1" dirty="0" smtClean="0"/>
              <a:t>Transcription and Post transcription Processes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10244" name="مستطيل 11"/>
          <p:cNvSpPr>
            <a:spLocks noChangeArrowheads="1"/>
          </p:cNvSpPr>
          <p:nvPr/>
        </p:nvSpPr>
        <p:spPr bwMode="auto">
          <a:xfrm>
            <a:off x="2857500" y="2143125"/>
            <a:ext cx="542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b="1"/>
              <a:t>عملية الاستنساخ (</a:t>
            </a:r>
            <a:r>
              <a:rPr lang="en-US" b="1" i="1"/>
              <a:t>Transcription</a:t>
            </a:r>
            <a:r>
              <a:rPr lang="ar-SA" b="1"/>
              <a:t>) :تعرف على إنها عملية تصنيع الحامض النووي الرايبوزي المراسل </a:t>
            </a:r>
            <a:r>
              <a:rPr lang="en-US" b="1"/>
              <a:t>mRNA</a:t>
            </a:r>
            <a:r>
              <a:rPr lang="ar-SA" b="1"/>
              <a:t>  باستخدام الدنا </a:t>
            </a:r>
            <a:r>
              <a:rPr lang="en-US" b="1"/>
              <a:t>DNA</a:t>
            </a:r>
            <a:r>
              <a:rPr lang="ar-SA" b="1"/>
              <a:t>  كقالب بوجود انزيم بلمرة الرنا</a:t>
            </a:r>
            <a:r>
              <a:rPr lang="en-US" b="1"/>
              <a:t>RNA polymerase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86125" y="3357563"/>
            <a:ext cx="45005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1400" b="1">
                <a:latin typeface="Times New Roman" pitchFamily="18" charset="0"/>
                <a:cs typeface="Calibri" pitchFamily="34" charset="0"/>
              </a:rPr>
              <a:t>تتضمن هذه العملية الخطوات التالية</a:t>
            </a:r>
            <a:r>
              <a:rPr lang="ar-SA" sz="1400" b="1">
                <a:cs typeface="Calibri" pitchFamily="34" charset="0"/>
              </a:rPr>
              <a:t>:</a:t>
            </a:r>
            <a:endParaRPr lang="en-US" sz="800" b="1">
              <a:latin typeface="Lucida Sans Unicode" pitchFamily="34" charset="0"/>
            </a:endParaRPr>
          </a:p>
          <a:p>
            <a:pPr algn="r" rtl="1" eaLnBrk="0" hangingPunct="0">
              <a:lnSpc>
                <a:spcPct val="200000"/>
              </a:lnSpc>
              <a:buFontTx/>
              <a:buChar char="•"/>
            </a:pPr>
            <a:r>
              <a:rPr lang="ar-SA" sz="1400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البدء </a:t>
            </a:r>
            <a:r>
              <a:rPr lang="en-US" sz="1400" b="1">
                <a:solidFill>
                  <a:srgbClr val="000000"/>
                </a:solidFill>
                <a:cs typeface="Calibri" pitchFamily="34" charset="0"/>
              </a:rPr>
              <a:t>Initiation</a:t>
            </a:r>
            <a:endParaRPr lang="en-US" sz="800" b="1">
              <a:latin typeface="Lucida Sans Unicode" pitchFamily="34" charset="0"/>
            </a:endParaRPr>
          </a:p>
          <a:p>
            <a:pPr algn="r" rtl="1" eaLnBrk="0" hangingPunct="0">
              <a:lnSpc>
                <a:spcPct val="200000"/>
              </a:lnSpc>
              <a:buFontTx/>
              <a:buChar char="•"/>
            </a:pPr>
            <a:r>
              <a:rPr lang="ar-SA" sz="1400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الإطالة </a:t>
            </a:r>
            <a:r>
              <a:rPr lang="en-US" sz="1400" b="1">
                <a:solidFill>
                  <a:srgbClr val="000000"/>
                </a:solidFill>
                <a:cs typeface="Calibri" pitchFamily="34" charset="0"/>
              </a:rPr>
              <a:t>Elongation</a:t>
            </a:r>
            <a:endParaRPr lang="en-US" sz="1400" b="1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algn="r" rtl="1" eaLnBrk="0" hangingPunct="0">
              <a:lnSpc>
                <a:spcPct val="200000"/>
              </a:lnSpc>
            </a:pPr>
            <a:r>
              <a:rPr lang="ar-SA" sz="1400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الإنهاء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  </a:t>
            </a:r>
            <a:r>
              <a:rPr lang="en-US" sz="1400" b="1">
                <a:solidFill>
                  <a:srgbClr val="000000"/>
                </a:solidFill>
                <a:cs typeface="Calibri" pitchFamily="34" charset="0"/>
              </a:rPr>
              <a:t>Termination</a:t>
            </a:r>
            <a:r>
              <a:rPr lang="en-US" sz="1400" b="1">
                <a:solidFill>
                  <a:srgbClr val="000000"/>
                </a:solidFill>
                <a:latin typeface="Lucida Sans Unicode" pitchFamily="34" charset="0"/>
                <a:cs typeface="Calibri" pitchFamily="34" charset="0"/>
              </a:rPr>
              <a:t> </a:t>
            </a:r>
            <a:endParaRPr lang="en-US" b="1">
              <a:latin typeface="Lucida Sans Unicode" pitchFamily="34" charset="0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2.gstatic.com/images?q=tbn:ANd9GcQ0n7nZLHcOEktfaFv3CV_E6j82Mt5Nh5ewnxekkIooFXYNKK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857760"/>
            <a:ext cx="3428992" cy="221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pic>
        <p:nvPicPr>
          <p:cNvPr id="11268" name="image4.jpg" descr="http://vcell.ndsu.edu/animations/transcription/Stills/03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404653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3.jpg" descr="RNA Polymer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71500"/>
            <a:ext cx="407193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pic>
        <p:nvPicPr>
          <p:cNvPr id="12291" name="image12.png" descr="C:\Users\GHADER\AppData\Local\Microsoft\Windows\Temporary Internet Files\Content.Word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9611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تذييل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pic>
        <p:nvPicPr>
          <p:cNvPr id="13315" name="image8.jpg" descr="http://classconnection.s3.amazonaws.com/1700/flashcards/713105/jpg/rna-polymer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357313"/>
            <a:ext cx="51419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pic>
        <p:nvPicPr>
          <p:cNvPr id="14339" name="image9.gif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14375"/>
            <a:ext cx="4286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7.png" descr="http://i.imgur.com/s5kq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642938"/>
            <a:ext cx="27146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10.jpg" descr="http://biosiva.50webs.org/transc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43188"/>
            <a:ext cx="4214812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43063" y="785813"/>
            <a:ext cx="5572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>
              <a:tabLst>
                <a:tab pos="1971675" algn="l"/>
              </a:tabLst>
            </a:pPr>
            <a:r>
              <a:rPr lang="ar-SA" sz="4400">
                <a:latin typeface="Times New Roman" pitchFamily="18" charset="0"/>
                <a:cs typeface="Calibri" pitchFamily="34" charset="0"/>
              </a:rPr>
              <a:t>عمليات ما بعد الاستنساخ </a:t>
            </a:r>
            <a:r>
              <a:rPr lang="en-US" sz="4400" b="1" i="1">
                <a:cs typeface="Calibri" pitchFamily="34" charset="0"/>
              </a:rPr>
              <a:t>Post transcription processing</a:t>
            </a:r>
            <a:endParaRPr lang="ar-SA" sz="4400">
              <a:latin typeface="Lucida Sans Unicode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00125" y="3000375"/>
            <a:ext cx="53578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rtl="1">
              <a:lnSpc>
                <a:spcPct val="200000"/>
              </a:lnSpc>
              <a:buFontTx/>
              <a:buChar char="•"/>
              <a:tabLst>
                <a:tab pos="1971675" algn="l"/>
              </a:tabLst>
            </a:pPr>
            <a:r>
              <a:rPr lang="en-US" sz="2800" b="1">
                <a:latin typeface="Lucida Sans Unicode" pitchFamily="34" charset="0"/>
                <a:cs typeface="Calibri" pitchFamily="34" charset="0"/>
                <a:hlinkClick r:id="rId3"/>
              </a:rPr>
              <a:t>5' capping</a:t>
            </a:r>
            <a:endParaRPr lang="en-US" sz="2800" b="1">
              <a:latin typeface="Lucida Sans Unicode" pitchFamily="34" charset="0"/>
            </a:endParaRPr>
          </a:p>
          <a:p>
            <a:pPr algn="r" rtl="1" eaLnBrk="0" hangingPunct="0">
              <a:lnSpc>
                <a:spcPct val="200000"/>
              </a:lnSpc>
              <a:buFontTx/>
              <a:buChar char="•"/>
              <a:tabLst>
                <a:tab pos="1971675" algn="l"/>
              </a:tabLst>
            </a:pPr>
            <a:r>
              <a:rPr lang="en-US" sz="2800" b="1">
                <a:latin typeface="Lucida Sans Unicode" pitchFamily="34" charset="0"/>
                <a:cs typeface="Calibri" pitchFamily="34" charset="0"/>
              </a:rPr>
              <a:t>3' </a:t>
            </a:r>
            <a:r>
              <a:rPr lang="en-US" sz="2800" b="1">
                <a:latin typeface="Lucida Sans Unicode" pitchFamily="34" charset="0"/>
                <a:cs typeface="Calibri" pitchFamily="34" charset="0"/>
                <a:hlinkClick r:id="rId4"/>
              </a:rPr>
              <a:t>polyadenylation</a:t>
            </a:r>
            <a:endParaRPr lang="en-US" sz="2800" b="1">
              <a:latin typeface="Lucida Sans Unicode" pitchFamily="34" charset="0"/>
            </a:endParaRPr>
          </a:p>
          <a:p>
            <a:pPr algn="r" rtl="1" eaLnBrk="0" hangingPunct="0">
              <a:lnSpc>
                <a:spcPct val="200000"/>
              </a:lnSpc>
              <a:buFontTx/>
              <a:buChar char="•"/>
              <a:tabLst>
                <a:tab pos="1971675" algn="l"/>
              </a:tabLst>
            </a:pPr>
            <a:r>
              <a:rPr lang="en-US" sz="2800" b="1">
                <a:latin typeface="Lucida Sans Unicode" pitchFamily="34" charset="0"/>
                <a:cs typeface="Calibri" pitchFamily="34" charset="0"/>
                <a:hlinkClick r:id="rId5"/>
              </a:rPr>
              <a:t>splicing</a:t>
            </a:r>
            <a:endParaRPr lang="en-US" sz="2800" b="1">
              <a:latin typeface="Lucida Sans Unicode" pitchFamily="34" charset="0"/>
            </a:endParaRPr>
          </a:p>
        </p:txBody>
      </p:sp>
    </p:spTree>
  </p:cSld>
  <p:clrMapOvr>
    <a:masterClrMapping/>
  </p:clrMapOvr>
  <p:transition advClick="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30718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3600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tructure of eukaryotic genes Flashcards | Memor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143000"/>
            <a:ext cx="550068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تذييل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كلية الزراعة جامعة البصرة قسم البستنة وهندسة الحدائق 2020   أ.د. عقيل هادي عبد الواحد</a:t>
            </a:r>
            <a:endParaRPr lang="ar-SA"/>
          </a:p>
        </p:txBody>
      </p:sp>
      <p:pic>
        <p:nvPicPr>
          <p:cNvPr id="17411" name="image11.png" descr="Conserved Polyadenylation Sequenc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357438"/>
            <a:ext cx="5997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85813"/>
            <a:ext cx="4581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9300</TotalTime>
  <Words>255</Words>
  <Application>Microsoft Office PowerPoint</Application>
  <PresentationFormat>عرض على الشاشة (3:4)‏</PresentationFormat>
  <Paragraphs>29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Sakkal Majalla</vt:lpstr>
      <vt:lpstr>Simple Bold Jut Out</vt:lpstr>
      <vt:lpstr>Concourse</vt:lpstr>
      <vt:lpstr>عرض تقديمي في PowerPoint</vt:lpstr>
      <vt:lpstr>عملية الاستنساخ ومابعد الاستنساخ Transcription and Post transcription Processes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</dc:creator>
  <cp:lastModifiedBy>alkdeer</cp:lastModifiedBy>
  <cp:revision>364</cp:revision>
  <dcterms:created xsi:type="dcterms:W3CDTF">2012-05-31T08:31:09Z</dcterms:created>
  <dcterms:modified xsi:type="dcterms:W3CDTF">2022-05-07T04:31:24Z</dcterms:modified>
</cp:coreProperties>
</file>